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4"/>
  </p:notesMasterIdLst>
  <p:sldIdLst>
    <p:sldId id="326" r:id="rId2"/>
    <p:sldId id="310" r:id="rId3"/>
    <p:sldId id="344" r:id="rId4"/>
    <p:sldId id="343" r:id="rId5"/>
    <p:sldId id="342" r:id="rId6"/>
    <p:sldId id="333" r:id="rId7"/>
    <p:sldId id="338" r:id="rId8"/>
    <p:sldId id="339" r:id="rId9"/>
    <p:sldId id="335" r:id="rId10"/>
    <p:sldId id="340" r:id="rId11"/>
    <p:sldId id="341" r:id="rId12"/>
    <p:sldId id="336" r:id="rId13"/>
    <p:sldId id="347" r:id="rId14"/>
    <p:sldId id="352" r:id="rId15"/>
    <p:sldId id="337" r:id="rId16"/>
    <p:sldId id="348" r:id="rId17"/>
    <p:sldId id="349" r:id="rId18"/>
    <p:sldId id="350" r:id="rId19"/>
    <p:sldId id="353" r:id="rId20"/>
    <p:sldId id="327" r:id="rId21"/>
    <p:sldId id="325" r:id="rId22"/>
    <p:sldId id="329" r:id="rId23"/>
  </p:sldIdLst>
  <p:sldSz cx="9144000" cy="5143500" type="screen16x9"/>
  <p:notesSz cx="6858000" cy="9144000"/>
  <p:embeddedFontLst>
    <p:embeddedFont>
      <p:font typeface="Amasis MT Pro Light" panose="02040304050005020304" pitchFamily="18" charset="0"/>
      <p:regular r:id="rId25"/>
      <p:italic r:id="rId26"/>
    </p:embeddedFont>
    <p:embeddedFont>
      <p:font typeface="DM Sans" pitchFamily="2" charset="0"/>
      <p:regular r:id="rId27"/>
      <p:bold r:id="rId28"/>
      <p:italic r:id="rId29"/>
      <p:boldItalic r:id="rId30"/>
    </p:embeddedFont>
    <p:embeddedFont>
      <p:font typeface="DM Serif Display"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42C"/>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p:scale>
          <a:sx n="139" d="100"/>
          <a:sy n="139" d="100"/>
        </p:scale>
        <p:origin x="75" y="243"/>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3" y="1294968"/>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1. Selection Criterion </a:t>
            </a:r>
            <a:endParaRPr lang="en-US" sz="1600" b="1" baseline="30000" dirty="0">
              <a:solidFill>
                <a:schemeClr val="bg1"/>
              </a:solidFill>
              <a:latin typeface="DM Sans" pitchFamily="2" charset="0"/>
              <a:cs typeface="Calibri Light" panose="020F0302020204030204" pitchFamily="34" charset="0"/>
            </a:endParaRPr>
          </a:p>
          <a:p>
            <a:pPr marL="285750" indent="-285750" algn="just">
              <a:buFont typeface="Symbol" panose="05050102010706020507" pitchFamily="18" charset="2"/>
              <a:buChar char="-"/>
            </a:pPr>
            <a:r>
              <a:rPr lang="en-US" sz="1600" dirty="0"/>
              <a:t>The </a:t>
            </a:r>
            <a:r>
              <a:rPr lang="en-US" sz="1600" b="1" dirty="0"/>
              <a:t>position</a:t>
            </a:r>
            <a:r>
              <a:rPr lang="en-US" sz="1600" dirty="0"/>
              <a:t> of the </a:t>
            </a:r>
            <a:r>
              <a:rPr lang="en-US" sz="1600" b="1" dirty="0"/>
              <a:t>global maximum</a:t>
            </a:r>
            <a:r>
              <a:rPr lang="en-US" sz="1600" dirty="0"/>
              <a:t> of the protein amount across all 25 fractions shows an </a:t>
            </a:r>
            <a:r>
              <a:rPr lang="en-US" sz="1600" b="1" dirty="0"/>
              <a:t>absolute shift</a:t>
            </a:r>
            <a:r>
              <a:rPr lang="en-US" sz="1600" dirty="0"/>
              <a:t> between control and RNase </a:t>
            </a:r>
            <a:r>
              <a:rPr lang="en-US" sz="1600" b="1" dirty="0"/>
              <a:t>greater 1 fraction.</a:t>
            </a:r>
            <a:endParaRPr lang="en-US" sz="12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2771315"/>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2. Selection Criterion</a:t>
            </a:r>
          </a:p>
          <a:p>
            <a:pPr marL="285750" indent="-285750" algn="just">
              <a:buFont typeface="Symbol" panose="05050102010706020507" pitchFamily="18" charset="2"/>
              <a:buChar char="-"/>
            </a:pPr>
            <a:r>
              <a:rPr lang="en-US" sz="1600" dirty="0"/>
              <a:t>A </a:t>
            </a:r>
            <a:r>
              <a:rPr lang="en-US" sz="1600" b="1" dirty="0"/>
              <a:t>significant difference </a:t>
            </a:r>
            <a:r>
              <a:rPr lang="en-US" sz="1600" dirty="0"/>
              <a:t>in </a:t>
            </a:r>
            <a:r>
              <a:rPr lang="en-US" sz="1600" b="1" dirty="0"/>
              <a:t>protein amount </a:t>
            </a:r>
            <a:r>
              <a:rPr lang="en-US" sz="1600" dirty="0"/>
              <a:t>between the position of the </a:t>
            </a:r>
            <a:r>
              <a:rPr lang="en-US" sz="1600" b="1" dirty="0"/>
              <a:t>global maxima </a:t>
            </a:r>
            <a:r>
              <a:rPr lang="en-US" sz="1600" dirty="0"/>
              <a:t>in </a:t>
            </a:r>
            <a:r>
              <a:rPr lang="en-US" sz="1600" b="1" dirty="0"/>
              <a:t>control</a:t>
            </a:r>
            <a:r>
              <a:rPr lang="en-US" sz="1600" dirty="0"/>
              <a:t> and the protein amount at the respective fractions in </a:t>
            </a:r>
            <a:r>
              <a:rPr lang="en-US" sz="1600" b="1" dirty="0"/>
              <a:t>RNase</a:t>
            </a:r>
            <a:r>
              <a:rPr lang="en-US" sz="1600" dirty="0"/>
              <a:t>.</a:t>
            </a:r>
            <a:endParaRPr lang="en-US" sz="12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7516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53683" y="4616689"/>
            <a:ext cx="1231048" cy="307777"/>
          </a:xfrm>
          <a:prstGeom prst="rect">
            <a:avLst/>
          </a:prstGeom>
          <a:noFill/>
        </p:spPr>
        <p:txBody>
          <a:bodyPr wrap="square" rtlCol="0">
            <a:spAutoFit/>
          </a:bodyPr>
          <a:lstStyle/>
          <a:p>
            <a:r>
              <a:rPr lang="de-DE" dirty="0"/>
              <a:t>Farblegende</a:t>
            </a:r>
          </a:p>
        </p:txBody>
      </p:sp>
    </p:spTree>
    <p:extLst>
      <p:ext uri="{BB962C8B-B14F-4D97-AF65-F5344CB8AC3E}">
        <p14:creationId xmlns:p14="http://schemas.microsoft.com/office/powerpoint/2010/main" val="340892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a:latin typeface="DM Sans" pitchFamily="2" charset="0"/>
                <a:cs typeface="Calibri Light" panose="020F0302020204030204" pitchFamily="34" charset="0"/>
              </a:rPr>
              <a:t>PCA and UMAP </a:t>
            </a: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Coloring</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proteins</a:t>
            </a:r>
            <a:endParaRPr lang="de-DE" sz="1800" b="1"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5"/>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analysis</a:t>
            </a:r>
            <a:r>
              <a:rPr lang="de-DE" sz="2400" b="1" dirty="0">
                <a:latin typeface="DM Sans" pitchFamily="2" charset="0"/>
                <a:cs typeface="Calibri Light" panose="020F0302020204030204" pitchFamily="34" charset="0"/>
              </a:rPr>
              <a:t> - PCA </a:t>
            </a:r>
            <a:r>
              <a:rPr lang="de-DE" sz="2400" b="1" dirty="0" err="1">
                <a:latin typeface="DM Sans" pitchFamily="2" charset="0"/>
                <a:cs typeface="Calibri Light" panose="020F0302020204030204" pitchFamily="34" charset="0"/>
              </a:rPr>
              <a:t>and</a:t>
            </a:r>
            <a:r>
              <a:rPr lang="de-DE" sz="2400" b="1" dirty="0">
                <a:latin typeface="DM Sans" pitchFamily="2" charset="0"/>
                <a:cs typeface="Calibri Light" panose="020F0302020204030204" pitchFamily="34" charset="0"/>
              </a:rPr>
              <a:t>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754326"/>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real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absolute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with </a:t>
            </a:r>
            <a:r>
              <a:rPr lang="de-DE" sz="2400" b="1" dirty="0" err="1">
                <a:latin typeface="DM Sans" pitchFamily="2" charset="0"/>
                <a:cs typeface="Calibri Light" panose="020F0302020204030204" pitchFamily="34" charset="0"/>
              </a:rPr>
              <a:t>given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databases</a:t>
            </a:r>
            <a:r>
              <a:rPr lang="de-DE" sz="2400" b="1" dirty="0">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Tree>
    <p:extLst>
      <p:ext uri="{BB962C8B-B14F-4D97-AF65-F5344CB8AC3E}">
        <p14:creationId xmlns:p14="http://schemas.microsoft.com/office/powerpoint/2010/main" val="98028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B5A4C34-346A-E784-D9C2-4ECE276192DE}"/>
              </a:ext>
            </a:extLst>
          </p:cNvPr>
          <p:cNvSpPr txBox="1"/>
          <p:nvPr/>
        </p:nvSpPr>
        <p:spPr>
          <a:xfrm>
            <a:off x="1467853" y="470950"/>
            <a:ext cx="5166703" cy="307777"/>
          </a:xfrm>
          <a:prstGeom prst="rect">
            <a:avLst/>
          </a:prstGeom>
          <a:noFill/>
        </p:spPr>
        <p:txBody>
          <a:bodyPr wrap="square" rtlCol="0">
            <a:spAutoFit/>
          </a:bodyPr>
          <a:lstStyle/>
          <a:p>
            <a:r>
              <a:rPr lang="de-DE" dirty="0" err="1"/>
              <a:t>Conclusion</a:t>
            </a:r>
            <a:r>
              <a:rPr lang="de-DE" dirty="0"/>
              <a:t> + </a:t>
            </a:r>
            <a:r>
              <a:rPr lang="de-DE" dirty="0" err="1"/>
              <a:t>discussion</a:t>
            </a:r>
            <a:endParaRPr lang="de-DE" dirty="0"/>
          </a:p>
        </p:txBody>
      </p:sp>
    </p:spTree>
    <p:extLst>
      <p:ext uri="{BB962C8B-B14F-4D97-AF65-F5344CB8AC3E}">
        <p14:creationId xmlns:p14="http://schemas.microsoft.com/office/powerpoint/2010/main" val="174465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What </a:t>
            </a:r>
            <a:r>
              <a:rPr lang="de-DE" sz="2400" b="1" dirty="0" err="1">
                <a:solidFill>
                  <a:schemeClr val="bg1"/>
                </a:solidFill>
                <a:latin typeface="DM Sans" pitchFamily="2" charset="0"/>
                <a:cs typeface="Calibri Light" panose="020F0302020204030204" pitchFamily="34" charset="0"/>
              </a:rPr>
              <a:t>are</a:t>
            </a:r>
            <a:r>
              <a:rPr lang="de-DE" sz="2400" b="1" dirty="0">
                <a:solidFill>
                  <a:schemeClr val="bg1"/>
                </a:solidFill>
                <a:latin typeface="DM Sans" pitchFamily="2" charset="0"/>
                <a:cs typeface="Calibri Light" panose="020F0302020204030204" pitchFamily="34" charset="0"/>
              </a:rPr>
              <a:t> R-</a:t>
            </a:r>
            <a:r>
              <a:rPr lang="de-DE" sz="2400" b="1" dirty="0" err="1">
                <a:solidFill>
                  <a:schemeClr val="bg1"/>
                </a:solidFill>
                <a:latin typeface="DM Sans" pitchFamily="2" charset="0"/>
                <a:cs typeface="Calibri Light" panose="020F0302020204030204" pitchFamily="34" charset="0"/>
              </a:rPr>
              <a:t>DeePs</a:t>
            </a:r>
            <a:r>
              <a:rPr lang="de-DE" sz="2400" b="1" dirty="0">
                <a:solidFill>
                  <a:schemeClr val="bg1"/>
                </a:solidFill>
                <a:latin typeface="DM Sans" pitchFamily="2" charset="0"/>
                <a:cs typeface="Calibri Light" panose="020F0302020204030204" pitchFamily="34" charset="0"/>
              </a:rPr>
              <a:t> and </a:t>
            </a:r>
            <a:r>
              <a:rPr lang="de-DE" sz="2400" b="1" dirty="0" err="1">
                <a:solidFill>
                  <a:schemeClr val="bg1"/>
                </a:solidFill>
                <a:latin typeface="DM Sans" pitchFamily="2" charset="0"/>
                <a:cs typeface="Calibri Light" panose="020F0302020204030204" pitchFamily="34" charset="0"/>
              </a:rPr>
              <a:t>how</a:t>
            </a:r>
            <a:r>
              <a:rPr lang="de-DE" sz="2400" b="1" dirty="0">
                <a:solidFill>
                  <a:schemeClr val="bg1"/>
                </a:solidFill>
                <a:latin typeface="DM Sans" pitchFamily="2" charset="0"/>
                <a:cs typeface="Calibri Light" panose="020F0302020204030204" pitchFamily="34" charset="0"/>
              </a:rPr>
              <a:t> do </a:t>
            </a:r>
            <a:r>
              <a:rPr lang="de-DE" sz="2400" b="1" dirty="0" err="1">
                <a:solidFill>
                  <a:schemeClr val="bg1"/>
                </a:solidFill>
                <a:latin typeface="DM Sans" pitchFamily="2" charset="0"/>
                <a:cs typeface="Calibri Light" panose="020F0302020204030204" pitchFamily="34" charset="0"/>
              </a:rPr>
              <a:t>we</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test</a:t>
            </a:r>
            <a:r>
              <a:rPr lang="de-DE" sz="2400" b="1" dirty="0">
                <a:solidFill>
                  <a:schemeClr val="bg1"/>
                </a:solidFill>
                <a:latin typeface="DM Sans" pitchFamily="2" charset="0"/>
                <a:cs typeface="Calibri Light" panose="020F0302020204030204" pitchFamily="34" charset="0"/>
              </a:rPr>
              <a:t>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whose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164776" y="1713469"/>
            <a:ext cx="2216306" cy="1512329"/>
          </a:xfrm>
          <a:prstGeom prst="arc">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201599" y="1161849"/>
            <a:ext cx="747677" cy="307777"/>
          </a:xfrm>
          <a:prstGeom prst="rect">
            <a:avLst/>
          </a:prstGeom>
          <a:noFill/>
          <a:ln>
            <a:solidFill>
              <a:schemeClr val="bg1">
                <a:lumMod val="90000"/>
                <a:lumOff val="10000"/>
              </a:schemeClr>
            </a:solid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spTree>
    <p:extLst>
      <p:ext uri="{BB962C8B-B14F-4D97-AF65-F5344CB8AC3E}">
        <p14:creationId xmlns:p14="http://schemas.microsoft.com/office/powerpoint/2010/main" val="194190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63856" y="4273729"/>
            <a:ext cx="3216287" cy="400110"/>
          </a:xfrm>
          <a:prstGeom prst="rect">
            <a:avLst/>
          </a:prstGeom>
          <a:noFill/>
        </p:spPr>
        <p:txBody>
          <a:bodyPr wrap="square">
            <a:spAutoFit/>
          </a:bodyPr>
          <a:lstStyle/>
          <a:p>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removal</a:t>
            </a:r>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of</a:t>
            </a:r>
            <a:r>
              <a:rPr lang="de-DE" sz="2000" dirty="0">
                <a:solidFill>
                  <a:schemeClr val="bg1"/>
                </a:solidFill>
                <a:latin typeface="DM Sans" pitchFamily="2" charset="0"/>
                <a:cs typeface="Calibri Light" panose="020F0302020204030204" pitchFamily="34" charset="0"/>
              </a:rPr>
              <a:t> 25 </a:t>
            </a:r>
            <a:r>
              <a:rPr lang="de-DE" sz="2000" dirty="0" err="1">
                <a:solidFill>
                  <a:schemeClr val="bg1"/>
                </a:solidFill>
                <a:latin typeface="DM Sans" pitchFamily="2" charset="0"/>
                <a:cs typeface="Calibri Light" panose="020F0302020204030204" pitchFamily="34" charset="0"/>
              </a:rPr>
              <a:t>proteins</a:t>
            </a:r>
            <a:endParaRPr lang="de-DE" sz="20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5"/>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984951027"/>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Bildschirmpräsentation (16:9)</PresentationFormat>
  <Paragraphs>159</Paragraphs>
  <Slides>22</Slides>
  <Notes>11</Notes>
  <HiddenSlides>5</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22</vt:i4>
      </vt:variant>
    </vt:vector>
  </HeadingPairs>
  <TitlesOfParts>
    <vt:vector size="29" baseType="lpstr">
      <vt:lpstr>DM Serif Display</vt:lpstr>
      <vt:lpstr>Amasis MT Pro Light</vt:lpstr>
      <vt:lpstr>DM Sans</vt:lpstr>
      <vt:lpstr>Symbol</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46</cp:revision>
  <dcterms:modified xsi:type="dcterms:W3CDTF">2022-07-17T13:54:13Z</dcterms:modified>
</cp:coreProperties>
</file>